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9"/>
  </p:notesMasterIdLst>
  <p:sldIdLst>
    <p:sldId id="291" r:id="rId2"/>
    <p:sldId id="281" r:id="rId3"/>
    <p:sldId id="290" r:id="rId4"/>
    <p:sldId id="293" r:id="rId5"/>
    <p:sldId id="294" r:id="rId6"/>
    <p:sldId id="296" r:id="rId7"/>
    <p:sldId id="298" r:id="rId8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14A8A7-425C-4BDA-8B26-AE1D27C80DC5}" v="11" dt="2025-09-02T17:52:46.8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74" d="100"/>
          <a:sy n="74" d="100"/>
        </p:scale>
        <p:origin x="1013" y="4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hroju Sharanya" userId="df1aef84c858d5c8" providerId="LiveId" clId="{4DA54156-75DC-4707-8FCD-D5AFC95F23A0}"/>
    <pc:docChg chg="custSel modSld">
      <pc:chgData name="Kathroju Sharanya" userId="df1aef84c858d5c8" providerId="LiveId" clId="{4DA54156-75DC-4707-8FCD-D5AFC95F23A0}" dt="2025-09-03T05:48:29.326" v="3" actId="21"/>
      <pc:docMkLst>
        <pc:docMk/>
      </pc:docMkLst>
      <pc:sldChg chg="addSp delSp modSp mod">
        <pc:chgData name="Kathroju Sharanya" userId="df1aef84c858d5c8" providerId="LiveId" clId="{4DA54156-75DC-4707-8FCD-D5AFC95F23A0}" dt="2025-09-03T05:48:29.326" v="3" actId="21"/>
        <pc:sldMkLst>
          <pc:docMk/>
          <pc:sldMk cId="0" sldId="298"/>
        </pc:sldMkLst>
        <pc:spChg chg="add del mod">
          <ac:chgData name="Kathroju Sharanya" userId="df1aef84c858d5c8" providerId="LiveId" clId="{4DA54156-75DC-4707-8FCD-D5AFC95F23A0}" dt="2025-09-03T05:48:29.326" v="3" actId="21"/>
          <ac:spMkLst>
            <pc:docMk/>
            <pc:sldMk cId="0" sldId="298"/>
            <ac:spMk id="7" creationId="{7199C219-0708-ECF1-B69A-063B6C0AF3AD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t>9/3/2025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MS PGothic" panose="020B0600070205080204" pitchFamily="1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65F62A7E-A2F8-438F-9CF8-47DE63F471B4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0CA7B74D-3791-4AC6-8451-F10DBCCCDD9A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1" charset="-128"/>
                <a:cs typeface="+mn-cs"/>
              </a:r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1" charset="-128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>
              <a:ea typeface="MS PGothic" panose="020B0600070205080204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1" charset="-128"/>
                <a:cs typeface="+mn-cs"/>
              </a:r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1" charset="-128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dirty="0">
              <a:ea typeface="MS PGothic" panose="020B0600070205080204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1" charset="-128"/>
                <a:cs typeface="+mn-cs"/>
              </a:r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1" charset="-128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9/3/2025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9/3/2025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9/3/2025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MS PGothic" panose="020B0600070205080204" pitchFamily="1" charset="-128"/>
          <a:cs typeface="MS PGothic" panose="020B0600070205080204" pitchFamily="1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pitchFamily="1" charset="0"/>
          <a:ea typeface="MS PGothic" panose="020B0600070205080204" pitchFamily="1" charset="-128"/>
          <a:cs typeface="MS PGothic" panose="020B0600070205080204" pitchFamily="1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TradeGothic"/>
          <a:ea typeface="MS PGothic" panose="020B0600070205080204" pitchFamily="1" charset="-128"/>
          <a:cs typeface="MS PGothic" panose="020B0600070205080204" pitchFamily="1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TradeGothic"/>
          <a:ea typeface="MS PGothic" panose="020B0600070205080204" pitchFamily="1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radeGothic"/>
          <a:ea typeface="MS PGothic" panose="020B0600070205080204" pitchFamily="1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TradeGothic"/>
          <a:ea typeface="MS PGothic" panose="020B0600070205080204" pitchFamily="1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TradeGothic"/>
          <a:ea typeface="MS PGothic" panose="020B0600070205080204" pitchFamily="1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pl-ai-code-interpreter-files.s3.amazonaws.com/web/direct-files/6740e33b6f24b98dcb235a36595f9f3b/37da8a8a-9183-47cb-83ee-3271d59deef5/index.html?utm_source=perplexit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270950" y="77278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59916"/>
          <a:stretch>
            <a:fillRect/>
          </a:stretch>
        </p:blipFill>
        <p:spPr>
          <a:xfrm>
            <a:off x="8538911" y="1932416"/>
            <a:ext cx="3203509" cy="3426237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3011" y="-400392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2025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470" y="909955"/>
            <a:ext cx="8959215" cy="5292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 </a:t>
            </a:r>
            <a:r>
              <a:rPr lang="en-US" altLang="en-US" sz="2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SIH25049</a:t>
            </a:r>
            <a:endParaRPr lang="en-US" altLang="en-US" sz="2000" b="1" dirty="0">
              <a:solidFill>
                <a:schemeClr val="accent3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</a:t>
            </a:r>
            <a:r>
              <a:rPr lang="en-US" altLang="en-US" sz="2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AI-Driven Public Health Chatbot </a:t>
            </a:r>
          </a:p>
          <a:p>
            <a:pPr lvl="4" indent="0" algn="just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en-US" sz="2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For Disease  Awareness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Theme- </a:t>
            </a:r>
            <a:r>
              <a:rPr lang="en-US" altLang="en-US" sz="2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Healthcare –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Improving Awareness, Accessibility, </a:t>
            </a:r>
          </a:p>
          <a:p>
            <a:pPr marL="0" indent="0" algn="l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altLang="en-US" sz="2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and Preventive Care in Rural &amp; Semi-Urban </a:t>
            </a:r>
            <a:r>
              <a:rPr lang="en-US" altLang="en-US" sz="2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Communities</a:t>
            </a:r>
            <a:endParaRPr lang="en-US" altLang="en-US" sz="20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PS Category- </a:t>
            </a:r>
            <a:r>
              <a:rPr lang="en-US" sz="2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Team ID-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Team Name : </a:t>
            </a:r>
            <a:r>
              <a:rPr lang="en-US" altLang="en-US" sz="2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League of coders</a:t>
            </a:r>
          </a:p>
        </p:txBody>
      </p:sp>
      <p:pic>
        <p:nvPicPr>
          <p:cNvPr id="1026" name="Picture 2" descr="https://www.sih.gov.in/img1/SIH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396" y="196162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9C37A08-7C63-64A1-68F9-DD47B9165EE0}"/>
              </a:ext>
            </a:extLst>
          </p:cNvPr>
          <p:cNvSpPr/>
          <p:nvPr/>
        </p:nvSpPr>
        <p:spPr>
          <a:xfrm>
            <a:off x="5103185" y="4526622"/>
            <a:ext cx="3203509" cy="2076450"/>
          </a:xfrm>
          <a:prstGeom prst="round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443730" y="1210628"/>
            <a:ext cx="5386917" cy="639762"/>
          </a:xfrm>
        </p:spPr>
        <p:txBody>
          <a:bodyPr/>
          <a:lstStyle/>
          <a:p>
            <a:r>
              <a:rPr lang="en-US" sz="320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24/7 digital health assistant (text + voice).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Disease info, vaccination reminders, outbreak alerts.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NLP + Voice AI (STT &amp; TTS) for natural conversations.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Integrates with govt. health databases.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Cloud-based for scalability &amp; reliability.</a:t>
            </a: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268360" y="-47625"/>
            <a:ext cx="8986685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</a:br>
            <a:r>
              <a:rPr lang="en-US" altLang="en-US" sz="3200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AI-Driven Public Health Chatbot for Disease Awareness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 descr="Your startup LOGO"/>
          <p:cNvSpPr/>
          <p:nvPr/>
        </p:nvSpPr>
        <p:spPr>
          <a:xfrm>
            <a:off x="351155" y="398780"/>
            <a:ext cx="1512570" cy="1036955"/>
          </a:xfrm>
          <a:prstGeom prst="ellipse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IN" dirty="0">
                <a:solidFill>
                  <a:srgbClr val="C00000"/>
                </a:solidFill>
              </a:rPr>
              <a:t>League of coders</a:t>
            </a:r>
          </a:p>
        </p:txBody>
      </p:sp>
      <p:pic>
        <p:nvPicPr>
          <p:cNvPr id="12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1356" y="88212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74C0A62-72E8-C82D-56FB-0955FAE3CD3A}"/>
              </a:ext>
            </a:extLst>
          </p:cNvPr>
          <p:cNvSpPr/>
          <p:nvPr/>
        </p:nvSpPr>
        <p:spPr>
          <a:xfrm>
            <a:off x="-403123" y="-200967"/>
            <a:ext cx="12595123" cy="6956415"/>
          </a:xfrm>
          <a:prstGeom prst="rect">
            <a:avLst/>
          </a:prstGeom>
          <a:blipFill dpi="0" rotWithShape="1">
            <a:blip r:embed="rId4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Content Placeholder 4"/>
          <p:cNvSpPr txBox="1">
            <a:spLocks/>
          </p:cNvSpPr>
          <p:nvPr/>
        </p:nvSpPr>
        <p:spPr bwMode="auto">
          <a:xfrm>
            <a:off x="6345769" y="2327275"/>
            <a:ext cx="5389033" cy="39512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radeGothic"/>
                <a:ea typeface="MS PGothic" panose="020B0600070205080204" pitchFamily="1" charset="-128"/>
                <a:cs typeface="MS PGothic" panose="020B0600070205080204" pitchFamily="1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TradeGothic"/>
                <a:ea typeface="MS PGothic" panose="020B0600070205080204" pitchFamily="1" charset="-128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radeGothic"/>
                <a:ea typeface="MS PGothic" panose="020B0600070205080204" pitchFamily="1" charset="-128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TradeGothic"/>
                <a:ea typeface="MS PGothic" panose="020B0600070205080204" pitchFamily="1" charset="-128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TradeGothic"/>
                <a:ea typeface="MS PGothic" panose="020B0600070205080204" pitchFamily="1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Tackles misinformation &amp; literacy barriers.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Improves vaccination adherence &amp; awareness.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Provides timely outbreak alerts.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Voice-enabled, multilingual &amp; device-friendly.</a:t>
            </a:r>
          </a:p>
          <a:p>
            <a:endParaRPr lang="en-US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Real-time integration with govt. services.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633095" y="1337310"/>
            <a:ext cx="5486400" cy="452628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400" b="1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to be used: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Programming: Python, JavaScript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Frameworks: Rasa/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Dialogflow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(NLP), Flask/Django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AI: Google Cloud Speech-to-Text, Amazon Polly, Azure Speech Services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Cloud: AWS/Azure/GCP for scalability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Databases: Government health APIs, SQL/NoSQL storage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5273675" y="1115060"/>
            <a:ext cx="6918325" cy="5606415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400" b="1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 / Process:</a:t>
            </a:r>
          </a:p>
          <a:p>
            <a:endParaRPr lang="en-US" altLang="en-US" sz="2000" b="1" u="sng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speaks or types a query (WhatsApp, SMS, or voice input).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input is converted into text using speech-to-text AI.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NLP engine processes</a:t>
            </a:r>
            <a:r>
              <a:rPr lang="en-US" altLang="en-US" sz="2000" dirty="0"/>
              <a:t> 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(intent detection &amp; response generation).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fetches relevant info from health databases &amp; outbreak APIs.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reminders (vaccinations, checkups) &amp; emergency alerts in both text and speech.</a:t>
            </a: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393065" y="57150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Oval 10" descr="Your startup LOGO"/>
          <p:cNvSpPr/>
          <p:nvPr/>
        </p:nvSpPr>
        <p:spPr>
          <a:xfrm>
            <a:off x="393065" y="269240"/>
            <a:ext cx="1461135" cy="1068070"/>
          </a:xfrm>
          <a:prstGeom prst="ellipse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en-IN" dirty="0">
              <a:solidFill>
                <a:srgbClr val="C00000"/>
              </a:solidFill>
              <a:sym typeface="+mn-ea"/>
            </a:endParaRPr>
          </a:p>
          <a:p>
            <a:pPr algn="ctr"/>
            <a:r>
              <a:rPr lang="en-US" altLang="en-IN" dirty="0">
                <a:solidFill>
                  <a:srgbClr val="C00000"/>
                </a:solidFill>
                <a:sym typeface="+mn-ea"/>
              </a:rPr>
              <a:t>League of coders</a:t>
            </a:r>
            <a:endParaRPr lang="en-US" altLang="en-IN" dirty="0">
              <a:solidFill>
                <a:srgbClr val="C00000"/>
              </a:solidFill>
            </a:endParaRPr>
          </a:p>
          <a:p>
            <a:pPr algn="ctr"/>
            <a:endParaRPr lang="en-IN" dirty="0"/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F0530AF-4B60-DC5F-C613-DFDDDC6BB0E8}"/>
              </a:ext>
            </a:extLst>
          </p:cNvPr>
          <p:cNvSpPr/>
          <p:nvPr/>
        </p:nvSpPr>
        <p:spPr>
          <a:xfrm>
            <a:off x="0" y="1"/>
            <a:ext cx="12192000" cy="6374946"/>
          </a:xfrm>
          <a:prstGeom prst="rect">
            <a:avLst/>
          </a:prstGeom>
          <a:blipFill dpi="0" rotWithShape="1">
            <a:blip r:embed="rId4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" y="6510494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06450" y="1609725"/>
            <a:ext cx="5386917" cy="3951288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AI (STT + TTS) is mature and easily integrable with NLP/chatbots.</a:t>
            </a:r>
          </a:p>
          <a:p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challenges:</a:t>
            </a:r>
          </a:p>
          <a:p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dialects and accent variations.</a:t>
            </a:r>
          </a:p>
          <a:p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Maintaining accuracy in noisy environments.</a:t>
            </a:r>
          </a:p>
          <a:p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of cloud-based voice APIs.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>
          <a:xfrm>
            <a:off x="6429136" y="1965106"/>
            <a:ext cx="5389033" cy="3951288"/>
          </a:xfrm>
        </p:spPr>
        <p:txBody>
          <a:bodyPr/>
          <a:lstStyle/>
          <a:p>
            <a:pPr marL="0" indent="0">
              <a:buNone/>
            </a:pPr>
            <a:r>
              <a:rPr lang="en-US" altLang="en-US" b="1" u="sng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Strategies to overcome:</a:t>
            </a: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region-specific voice datasets.</a:t>
            </a:r>
          </a:p>
          <a:p>
            <a:endParaRPr lang="en-US" alt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Offline caching for common responses.</a:t>
            </a:r>
          </a:p>
          <a:p>
            <a:endParaRPr lang="en-US" alt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 API usage to reduce costs.</a:t>
            </a: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599" y="95886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MS PGothic" panose="020B0600070205080204" pitchFamily="1" charset="-128"/>
                <a:cs typeface="+mn-cs"/>
              </a:r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65600" y="6569415"/>
            <a:ext cx="38608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</a:p>
        </p:txBody>
      </p:sp>
      <p:sp>
        <p:nvSpPr>
          <p:cNvPr id="12" name="Oval 11" descr="Your startup LOGO"/>
          <p:cNvSpPr/>
          <p:nvPr/>
        </p:nvSpPr>
        <p:spPr>
          <a:xfrm>
            <a:off x="445135" y="273685"/>
            <a:ext cx="1438910" cy="1074420"/>
          </a:xfrm>
          <a:prstGeom prst="ellipse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IN" dirty="0">
                <a:solidFill>
                  <a:srgbClr val="C00000"/>
                </a:solidFill>
                <a:sym typeface="+mn-ea"/>
              </a:rPr>
              <a:t>League of coders</a:t>
            </a:r>
            <a:endParaRPr lang="en-IN" dirty="0"/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B531C8B-75EA-FDFE-6150-E6D622ACD10B}"/>
              </a:ext>
            </a:extLst>
          </p:cNvPr>
          <p:cNvSpPr/>
          <p:nvPr/>
        </p:nvSpPr>
        <p:spPr>
          <a:xfrm>
            <a:off x="6095999" y="1202901"/>
            <a:ext cx="5896669" cy="4713493"/>
          </a:xfrm>
          <a:prstGeom prst="roundRect">
            <a:avLst/>
          </a:prstGeom>
          <a:blipFill dpi="0" rotWithShape="1"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" y="6569416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3696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5102943" y="1025523"/>
            <a:ext cx="6685934" cy="54852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noAutofit/>
          </a:bodyPr>
          <a:lstStyle/>
          <a:p>
            <a:pPr marL="0" marR="0" lvl="0" indent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 on target audience:</a:t>
            </a:r>
          </a:p>
          <a:p>
            <a:pPr marL="0" marR="0" lvl="0" indent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en-US" alt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Rural and semi-urban populations with limited literacy and healthcare access</a:t>
            </a:r>
            <a:r>
              <a:rPr lang="en-US" altLang="en-US" sz="20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en-US" sz="2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Benefits:</a:t>
            </a:r>
          </a:p>
          <a:p>
            <a:pPr marL="0" marR="0" lvl="0" indent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en-US" altLang="en-US" sz="20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Social: Removes literacy/language barriers, increases healthcare awareness.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Economic: Reduces unnecessary hospital visits, lowers costs.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Environmental: Digital-first approach, less paper-based awareness campaigns.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en-US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Government: Stronger citizen connection through voice + text AI health services.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MS PGothic" panose="020B0600070205080204" pitchFamily="1" charset="-128"/>
                <a:cs typeface="+mn-cs"/>
              </a:r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569416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</a:p>
        </p:txBody>
      </p:sp>
      <p:sp>
        <p:nvSpPr>
          <p:cNvPr id="12" name="Oval 11" descr="Your startup LOGO"/>
          <p:cNvSpPr/>
          <p:nvPr/>
        </p:nvSpPr>
        <p:spPr>
          <a:xfrm>
            <a:off x="329565" y="252095"/>
            <a:ext cx="1409700" cy="966470"/>
          </a:xfrm>
          <a:prstGeom prst="ellipse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IN" dirty="0">
                <a:solidFill>
                  <a:srgbClr val="C00000"/>
                </a:solidFill>
                <a:sym typeface="+mn-ea"/>
              </a:rPr>
              <a:t>League </a:t>
            </a:r>
          </a:p>
          <a:p>
            <a:pPr algn="ctr"/>
            <a:r>
              <a:rPr lang="en-US" altLang="en-IN" dirty="0">
                <a:solidFill>
                  <a:srgbClr val="C00000"/>
                </a:solidFill>
                <a:sym typeface="+mn-ea"/>
              </a:rPr>
              <a:t>of </a:t>
            </a:r>
          </a:p>
          <a:p>
            <a:pPr algn="ctr"/>
            <a:r>
              <a:rPr lang="en-US" altLang="en-IN" dirty="0">
                <a:solidFill>
                  <a:srgbClr val="C00000"/>
                </a:solidFill>
                <a:sym typeface="+mn-ea"/>
              </a:rPr>
              <a:t>coders</a:t>
            </a:r>
            <a:endParaRPr lang="en-IN" dirty="0"/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62C03ABA-F872-79BA-D51E-23F4E34B15CA}"/>
              </a:ext>
            </a:extLst>
          </p:cNvPr>
          <p:cNvSpPr/>
          <p:nvPr/>
        </p:nvSpPr>
        <p:spPr>
          <a:xfrm>
            <a:off x="329565" y="1558473"/>
            <a:ext cx="4581832" cy="4573814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-14358" y="6691545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330200" y="22542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718534" y="1652458"/>
            <a:ext cx="6419686" cy="43396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Florence Chatbot – used for medication &amp; appointment tracking.</a:t>
            </a:r>
          </a:p>
          <a:p>
            <a:pPr marL="0" marR="0" lvl="0" indent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en-US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1" charset="-128"/>
              <a:cs typeface="Times New Roman" panose="02020603050405020304" pitchFamily="18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WHO &amp; Government health portals for disease/vaccine data.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1" charset="-128"/>
              <a:cs typeface="Times New Roman" panose="02020603050405020304" pitchFamily="18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AI Voice Assistants (Google Speech-to-Text, Alexa, Azure TTS) used in healthcare for elderly and rural assistance.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sz="2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1" charset="-128"/>
              <a:cs typeface="Times New Roman" panose="02020603050405020304" pitchFamily="18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1" charset="-128"/>
                <a:cs typeface="Times New Roman" panose="02020603050405020304" pitchFamily="18" charset="0"/>
              </a:rPr>
              <a:t>Case studies of voice-enabled AI chatbots for healthcare accessibility.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MS PGothic" panose="020B0600070205080204" pitchFamily="1" charset="-128"/>
                <a:cs typeface="+mn-cs"/>
              </a:r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MS PGothic" panose="020B0600070205080204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726656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</a:p>
        </p:txBody>
      </p:sp>
      <p:sp>
        <p:nvSpPr>
          <p:cNvPr id="9" name="Oval 8" descr="Your startup LOGO"/>
          <p:cNvSpPr/>
          <p:nvPr/>
        </p:nvSpPr>
        <p:spPr>
          <a:xfrm>
            <a:off x="330200" y="372745"/>
            <a:ext cx="1346835" cy="1101725"/>
          </a:xfrm>
          <a:prstGeom prst="ellipse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en-IN" dirty="0">
              <a:solidFill>
                <a:srgbClr val="C00000"/>
              </a:solidFill>
              <a:sym typeface="+mn-ea"/>
            </a:endParaRPr>
          </a:p>
          <a:p>
            <a:pPr algn="ctr"/>
            <a:r>
              <a:rPr lang="en-US" altLang="en-IN" dirty="0">
                <a:solidFill>
                  <a:srgbClr val="C00000"/>
                </a:solidFill>
                <a:sym typeface="+mn-ea"/>
              </a:rPr>
              <a:t>League of coders</a:t>
            </a:r>
            <a:endParaRPr lang="en-US" altLang="en-IN" dirty="0">
              <a:solidFill>
                <a:srgbClr val="C00000"/>
              </a:solidFill>
            </a:endParaRPr>
          </a:p>
          <a:p>
            <a:pPr algn="ctr"/>
            <a:endParaRPr lang="en-IN" dirty="0"/>
          </a:p>
        </p:txBody>
      </p:sp>
      <p:pic>
        <p:nvPicPr>
          <p:cNvPr id="11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245692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C230FF-D22D-A3FD-DD60-437AB84BD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032" y="1540838"/>
            <a:ext cx="4630994" cy="45243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3895" y="684530"/>
            <a:ext cx="10972800" cy="503078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538915"/>
            <a:ext cx="12192000" cy="423545"/>
          </a:xfr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>
                <a:solidFill>
                  <a:schemeClr val="bg1"/>
                </a:solidFill>
              </a:rPr>
              <a:t>7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0" y="0"/>
            <a:ext cx="5715000" cy="65389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E89CD9-C5E0-47C7-704D-3EE57A24CF0F}"/>
              </a:ext>
            </a:extLst>
          </p:cNvPr>
          <p:cNvSpPr txBox="1"/>
          <p:nvPr/>
        </p:nvSpPr>
        <p:spPr>
          <a:xfrm>
            <a:off x="535304" y="2599759"/>
            <a:ext cx="556069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u="sng" dirty="0">
                <a:solidFill>
                  <a:srgbClr val="0070C0"/>
                </a:solidFill>
              </a:rPr>
              <a:t>https://ppl-ai-code-interpreter-files.s3.amazonaws.com/web/direct-files/6740e33b6f24b98dcb235a36595f9f3b/</a:t>
            </a:r>
            <a:r>
              <a:rPr lang="en-IN" u="sng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37da8a8a-9183-47cb-83ee-3271d59deef5</a:t>
            </a:r>
            <a:r>
              <a:rPr lang="en-IN" u="sng" dirty="0">
                <a:solidFill>
                  <a:srgbClr val="0070C0"/>
                </a:solidFill>
              </a:rPr>
              <a:t>/index.html?utm_source=perplexity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524</Words>
  <Application>Microsoft Office PowerPoint</Application>
  <PresentationFormat>Widescreen</PresentationFormat>
  <Paragraphs>120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MS PGothic</vt:lpstr>
      <vt:lpstr>Arial</vt:lpstr>
      <vt:lpstr>Calibri</vt:lpstr>
      <vt:lpstr>Garamond</vt:lpstr>
      <vt:lpstr>Times New Roman</vt:lpstr>
      <vt:lpstr>TradeGothic</vt:lpstr>
      <vt:lpstr>Office Theme</vt:lpstr>
      <vt:lpstr>SMART INDIA HACKATHON 2025</vt:lpstr>
      <vt:lpstr> AI-Driven Public Health Chatbot for Disease Awareness</vt:lpstr>
      <vt:lpstr>TECHNICAL APPROACH</vt:lpstr>
      <vt:lpstr>FEASIBILITY AND VIABILITY</vt:lpstr>
      <vt:lpstr>IMPACT AND BENEFITS</vt:lpstr>
      <vt:lpstr>RESEARCH  AND REFERENCES</vt:lpstr>
      <vt:lpstr>PowerPoint Presentation</vt:lpstr>
    </vt:vector>
  </TitlesOfParts>
  <Company>Crowdfunder,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creator>Crowdfunder</dc:creator>
  <cp:lastModifiedBy>Kathroju Sharanya</cp:lastModifiedBy>
  <cp:revision>151</cp:revision>
  <dcterms:created xsi:type="dcterms:W3CDTF">2013-12-12T18:46:00Z</dcterms:created>
  <dcterms:modified xsi:type="dcterms:W3CDTF">2025-09-03T05:48:36Z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A841BB9437764C9B976626CCEBCA76DC_13</vt:lpwstr>
  </property>
  <property fmtid="{D5CDD505-2E9C-101B-9397-08002B2CF9AE}" pid="3" name="KSOProductBuildVer">
    <vt:lpwstr>1033-12.2.0.21931</vt:lpwstr>
  </property>
</Properties>
</file>

<file path=docProps/thumbnail.jpeg>
</file>